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0"/>
  </p:notesMasterIdLst>
  <p:sldIdLst>
    <p:sldId id="256" r:id="rId2"/>
    <p:sldId id="292" r:id="rId3"/>
    <p:sldId id="294" r:id="rId4"/>
    <p:sldId id="293" r:id="rId5"/>
    <p:sldId id="291" r:id="rId6"/>
    <p:sldId id="290" r:id="rId7"/>
    <p:sldId id="274" r:id="rId8"/>
    <p:sldId id="273" r:id="rId9"/>
    <p:sldId id="272" r:id="rId10"/>
    <p:sldId id="271" r:id="rId11"/>
    <p:sldId id="270" r:id="rId12"/>
    <p:sldId id="269" r:id="rId13"/>
    <p:sldId id="295" r:id="rId14"/>
    <p:sldId id="282" r:id="rId15"/>
    <p:sldId id="281" r:id="rId16"/>
    <p:sldId id="280" r:id="rId17"/>
    <p:sldId id="288" r:id="rId18"/>
    <p:sldId id="287" r:id="rId19"/>
    <p:sldId id="285" r:id="rId20"/>
    <p:sldId id="289" r:id="rId21"/>
    <p:sldId id="284" r:id="rId22"/>
    <p:sldId id="279" r:id="rId23"/>
    <p:sldId id="276" r:id="rId24"/>
    <p:sldId id="275" r:id="rId25"/>
    <p:sldId id="265" r:id="rId26"/>
    <p:sldId id="301" r:id="rId27"/>
    <p:sldId id="302" r:id="rId28"/>
    <p:sldId id="307" r:id="rId29"/>
    <p:sldId id="306" r:id="rId30"/>
    <p:sldId id="305" r:id="rId31"/>
    <p:sldId id="304" r:id="rId32"/>
    <p:sldId id="303" r:id="rId33"/>
    <p:sldId id="309" r:id="rId34"/>
    <p:sldId id="311" r:id="rId35"/>
    <p:sldId id="310" r:id="rId36"/>
    <p:sldId id="312" r:id="rId37"/>
    <p:sldId id="300" r:id="rId38"/>
    <p:sldId id="264" r:id="rId39"/>
  </p:sldIdLst>
  <p:sldSz cx="24384000" cy="15748000"/>
  <p:notesSz cx="6858000" cy="9144000"/>
  <p:embeddedFontLst>
    <p:embeddedFont>
      <p:font typeface="Lucida Sans Unicode" panose="020B0602030504020204" pitchFamily="34" charset="0"/>
      <p:regular r:id="rId41"/>
    </p:embeddedFont>
    <p:embeddedFont>
      <p:font typeface="Wide Latin" panose="020A0A07050505020404" pitchFamily="18" charset="0"/>
      <p:regular r:id="rId42"/>
    </p:embeddedFont>
    <p:embeddedFont>
      <p:font typeface="Helvetica Neue" panose="020B0604020202020204" charset="0"/>
      <p:regular r:id="rId43"/>
      <p:bold r:id="rId44"/>
      <p:italic r:id="rId45"/>
      <p:boldItalic r:id="rId46"/>
    </p:embeddedFont>
    <p:embeddedFont>
      <p:font typeface="Helvetica Neue Light" panose="020B0604020202020204" charset="0"/>
      <p:regular r:id="rId47"/>
      <p:bold r:id="rId48"/>
      <p:italic r:id="rId49"/>
      <p:boldItalic r:id="rId50"/>
    </p:embeddedFon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94"/>
            <p14:sldId id="293"/>
            <p14:sldId id="291"/>
            <p14:sldId id="290"/>
            <p14:sldId id="274"/>
            <p14:sldId id="273"/>
            <p14:sldId id="272"/>
            <p14:sldId id="271"/>
            <p14:sldId id="270"/>
            <p14:sldId id="269"/>
            <p14:sldId id="295"/>
            <p14:sldId id="282"/>
            <p14:sldId id="281"/>
            <p14:sldId id="280"/>
            <p14:sldId id="288"/>
            <p14:sldId id="287"/>
            <p14:sldId id="285"/>
            <p14:sldId id="289"/>
            <p14:sldId id="284"/>
            <p14:sldId id="279"/>
            <p14:sldId id="276"/>
            <p14:sldId id="275"/>
            <p14:sldId id="265"/>
            <p14:sldId id="301"/>
            <p14:sldId id="302"/>
            <p14:sldId id="307"/>
            <p14:sldId id="306"/>
            <p14:sldId id="305"/>
            <p14:sldId id="304"/>
            <p14:sldId id="303"/>
            <p14:sldId id="309"/>
            <p14:sldId id="311"/>
            <p14:sldId id="310"/>
            <p14:sldId id="312"/>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64" autoAdjust="0"/>
  </p:normalViewPr>
  <p:slideViewPr>
    <p:cSldViewPr snapToGrid="0">
      <p:cViewPr>
        <p:scale>
          <a:sx n="32" d="100"/>
          <a:sy n="32" d="100"/>
        </p:scale>
        <p:origin x="1008" y="-108"/>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603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242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502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409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178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98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43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51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96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48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350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17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21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943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5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050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14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970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2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19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328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36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97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3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18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2495609" y="4659312"/>
            <a:ext cx="7500938" cy="8840392"/>
          </a:xfrm>
          <a:prstGeom prst="rect">
            <a:avLst/>
          </a:prstGeom>
          <a:noFill/>
          <a:ln>
            <a:noFill/>
          </a:ln>
        </p:spPr>
      </p:sp>
      <p:sp>
        <p:nvSpPr>
          <p:cNvPr id="21" name="Google Shape;21;p5"/>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5"/>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rm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3" name="Google Shape;23;p5"/>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6" name="Google Shape;26;p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7"/>
        <p:cNvGrpSpPr/>
        <p:nvPr/>
      </p:nvGrpSpPr>
      <p:grpSpPr>
        <a:xfrm>
          <a:off x="0" y="0"/>
          <a:ext cx="0" cy="0"/>
          <a:chOff x="0" y="0"/>
          <a:chExt cx="0" cy="0"/>
        </a:xfrm>
      </p:grpSpPr>
      <p:sp>
        <p:nvSpPr>
          <p:cNvPr id="28" name="Google Shape;28;p7"/>
          <p:cNvSpPr>
            <a:spLocks noGrp="1"/>
          </p:cNvSpPr>
          <p:nvPr>
            <p:ph type="pic" idx="2"/>
          </p:nvPr>
        </p:nvSpPr>
        <p:spPr>
          <a:xfrm>
            <a:off x="12513468" y="7999015"/>
            <a:ext cx="7500939" cy="5482829"/>
          </a:xfrm>
          <a:prstGeom prst="rect">
            <a:avLst/>
          </a:prstGeom>
          <a:noFill/>
          <a:ln>
            <a:noFill/>
          </a:ln>
        </p:spPr>
      </p:sp>
      <p:sp>
        <p:nvSpPr>
          <p:cNvPr id="29" name="Google Shape;29;p7"/>
          <p:cNvSpPr>
            <a:spLocks noGrp="1"/>
          </p:cNvSpPr>
          <p:nvPr>
            <p:ph type="pic" idx="3"/>
          </p:nvPr>
        </p:nvSpPr>
        <p:spPr>
          <a:xfrm>
            <a:off x="12513468" y="1908968"/>
            <a:ext cx="7500939" cy="5482829"/>
          </a:xfrm>
          <a:prstGeom prst="rect">
            <a:avLst/>
          </a:prstGeom>
          <a:noFill/>
          <a:ln>
            <a:noFill/>
          </a:ln>
        </p:spPr>
      </p:sp>
      <p:sp>
        <p:nvSpPr>
          <p:cNvPr id="30" name="Google Shape;30;p7"/>
          <p:cNvSpPr>
            <a:spLocks noGrp="1"/>
          </p:cNvSpPr>
          <p:nvPr>
            <p:ph type="pic" idx="4"/>
          </p:nvPr>
        </p:nvSpPr>
        <p:spPr>
          <a:xfrm>
            <a:off x="4387453" y="1908968"/>
            <a:ext cx="7500938" cy="11572876"/>
          </a:xfrm>
          <a:prstGeom prst="rect">
            <a:avLst/>
          </a:prstGeom>
          <a:noFill/>
          <a:ln>
            <a:noFill/>
          </a:ln>
        </p:spPr>
      </p:sp>
      <p:sp>
        <p:nvSpPr>
          <p:cNvPr id="31" name="Google Shape;31;p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2"/>
        <p:cNvGrpSpPr/>
        <p:nvPr/>
      </p:nvGrpSpPr>
      <p:grpSpPr>
        <a:xfrm>
          <a:off x="0" y="0"/>
          <a:ext cx="0" cy="0"/>
          <a:chOff x="0" y="0"/>
          <a:chExt cx="0" cy="0"/>
        </a:xfrm>
      </p:grpSpPr>
      <p:sp>
        <p:nvSpPr>
          <p:cNvPr id="33" name="Google Shape;33;p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4" name="Google Shape;34;p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5" name="Google Shape;35;p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6"/>
        <p:cNvGrpSpPr/>
        <p:nvPr/>
      </p:nvGrpSpPr>
      <p:grpSpPr>
        <a:xfrm>
          <a:off x="0" y="0"/>
          <a:ext cx="0" cy="0"/>
          <a:chOff x="0" y="0"/>
          <a:chExt cx="0" cy="0"/>
        </a:xfrm>
      </p:grpSpPr>
      <p:sp>
        <p:nvSpPr>
          <p:cNvPr id="37" name="Google Shape;37;p9"/>
          <p:cNvSpPr>
            <a:spLocks noGrp="1"/>
          </p:cNvSpPr>
          <p:nvPr>
            <p:ph type="pic" idx="2"/>
          </p:nvPr>
        </p:nvSpPr>
        <p:spPr>
          <a:xfrm>
            <a:off x="3048000" y="1016000"/>
            <a:ext cx="18288000" cy="13716000"/>
          </a:xfrm>
          <a:prstGeom prst="rect">
            <a:avLst/>
          </a:prstGeom>
          <a:noFill/>
          <a:ln>
            <a:noFill/>
          </a:ln>
        </p:spPr>
      </p:sp>
      <p:sp>
        <p:nvSpPr>
          <p:cNvPr id="38" name="Google Shape;38;p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028" name="Picture 4" descr="Sector empresarial png | PNGE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882" y="7844931"/>
            <a:ext cx="7495441" cy="639697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4431324" y="2453472"/>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CuadroTexto 5"/>
          <p:cNvSpPr txBox="1"/>
          <p:nvPr/>
        </p:nvSpPr>
        <p:spPr>
          <a:xfrm>
            <a:off x="2260209" y="9103965"/>
            <a:ext cx="9535551" cy="2862322"/>
          </a:xfrm>
          <a:prstGeom prst="rect">
            <a:avLst/>
          </a:prstGeom>
          <a:noFill/>
        </p:spPr>
        <p:txBody>
          <a:bodyPr wrap="square" rtlCol="0">
            <a:spAutoFit/>
          </a:bodyPr>
          <a:lstStyle/>
          <a:p>
            <a:r>
              <a:rPr lang="es-CO" sz="3600" dirty="0" smtClean="0"/>
              <a:t>LISBETH TATIANA MARTINEZ AGUDELO</a:t>
            </a:r>
          </a:p>
          <a:p>
            <a:r>
              <a:rPr lang="es-CO" sz="3600" dirty="0" smtClean="0"/>
              <a:t>WILLIAM MOLINA ESTRADA</a:t>
            </a:r>
          </a:p>
          <a:p>
            <a:r>
              <a:rPr lang="es-CO" sz="3600" dirty="0" smtClean="0"/>
              <a:t>CRISTIAN CAMILO GALLEGO GARCIA</a:t>
            </a:r>
          </a:p>
          <a:p>
            <a:r>
              <a:rPr lang="es-CO" sz="3600" dirty="0" smtClean="0"/>
              <a:t>JESUS DAVID GOMEZ AMORTEGUI</a:t>
            </a:r>
          </a:p>
          <a:p>
            <a:r>
              <a:rPr lang="es-CO" sz="3600" dirty="0" smtClean="0"/>
              <a:t> </a:t>
            </a:r>
            <a:endParaRPr lang="es-CO" sz="3600" dirty="0"/>
          </a:p>
        </p:txBody>
      </p:sp>
      <p:sp>
        <p:nvSpPr>
          <p:cNvPr id="8" name="CuadroTexto 7"/>
          <p:cNvSpPr txBox="1"/>
          <p:nvPr/>
        </p:nvSpPr>
        <p:spPr>
          <a:xfrm flipH="1">
            <a:off x="16503251" y="12274063"/>
            <a:ext cx="6216072" cy="1569660"/>
          </a:xfrm>
          <a:prstGeom prst="rect">
            <a:avLst/>
          </a:prstGeom>
          <a:noFill/>
        </p:spPr>
        <p:txBody>
          <a:bodyPr wrap="square" rtlCol="0">
            <a:spAutoFit/>
          </a:bodyPr>
          <a:lstStyle/>
          <a:p>
            <a:r>
              <a:rPr lang="es-CO" sz="4800" b="1" dirty="0"/>
              <a:t>Servicio Nacional de Aprendizaje Sena</a:t>
            </a:r>
          </a:p>
        </p:txBody>
      </p:sp>
      <p:sp>
        <p:nvSpPr>
          <p:cNvPr id="9" name="CuadroTexto 8"/>
          <p:cNvSpPr txBox="1"/>
          <p:nvPr/>
        </p:nvSpPr>
        <p:spPr>
          <a:xfrm>
            <a:off x="1846385" y="11992709"/>
            <a:ext cx="2584939" cy="1323439"/>
          </a:xfrm>
          <a:prstGeom prst="rect">
            <a:avLst/>
          </a:prstGeom>
          <a:noFill/>
        </p:spPr>
        <p:txBody>
          <a:bodyPr wrap="square" rtlCol="0">
            <a:spAutoFit/>
          </a:bodyPr>
          <a:lstStyle/>
          <a:p>
            <a:r>
              <a:rPr lang="es-CO" sz="4000" dirty="0" smtClean="0"/>
              <a:t>FICHA</a:t>
            </a:r>
          </a:p>
          <a:p>
            <a:r>
              <a:rPr lang="es-CO" sz="4000" dirty="0" smtClean="0"/>
              <a:t>2395871</a:t>
            </a:r>
          </a:p>
        </p:txBody>
      </p:sp>
      <p:sp>
        <p:nvSpPr>
          <p:cNvPr id="2" name="CuadroTexto 1"/>
          <p:cNvSpPr txBox="1"/>
          <p:nvPr/>
        </p:nvSpPr>
        <p:spPr>
          <a:xfrm>
            <a:off x="4206240" y="6248849"/>
            <a:ext cx="11521440" cy="1569660"/>
          </a:xfrm>
          <a:prstGeom prst="rect">
            <a:avLst/>
          </a:prstGeom>
          <a:noFill/>
        </p:spPr>
        <p:txBody>
          <a:bodyPr wrap="square" rtlCol="0">
            <a:spAutoFit/>
          </a:bodyPr>
          <a:lstStyle/>
          <a:p>
            <a:r>
              <a:rPr lang="es-CO" sz="4800" dirty="0" smtClean="0"/>
              <a:t>ANALISIS Y DESARROLLO DE SISTEMA DE INFORMACIÓN </a:t>
            </a:r>
            <a:endParaRPr lang="es-CO" sz="480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022450" y="3851497"/>
            <a:ext cx="6790642"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none">
            <a:spAutoFit/>
          </a:bodyPr>
          <a:lstStyle/>
          <a:p>
            <a:r>
              <a:rPr lang="es-CO" sz="4000" dirty="0"/>
              <a:t>OBJETIVOS ESPECIFICOS </a:t>
            </a:r>
          </a:p>
        </p:txBody>
      </p:sp>
      <p:pic>
        <p:nvPicPr>
          <p:cNvPr id="3" name="Imagen 2"/>
          <p:cNvPicPr>
            <a:picLocks noChangeAspect="1"/>
          </p:cNvPicPr>
          <p:nvPr/>
        </p:nvPicPr>
        <p:blipFill>
          <a:blip r:embed="rId4"/>
          <a:stretch>
            <a:fillRect/>
          </a:stretch>
        </p:blipFill>
        <p:spPr>
          <a:xfrm>
            <a:off x="3828049" y="1829271"/>
            <a:ext cx="19088230" cy="1749704"/>
          </a:xfrm>
          <a:prstGeom prst="rect">
            <a:avLst/>
          </a:prstGeom>
        </p:spPr>
      </p:pic>
      <p:sp>
        <p:nvSpPr>
          <p:cNvPr id="5" name="Rectángulo 4"/>
          <p:cNvSpPr/>
          <p:nvPr/>
        </p:nvSpPr>
        <p:spPr>
          <a:xfrm>
            <a:off x="1266050" y="5317067"/>
            <a:ext cx="11704883" cy="7017306"/>
          </a:xfrm>
          <a:prstGeom prst="rect">
            <a:avLst/>
          </a:prstGeom>
        </p:spPr>
        <p:txBody>
          <a:bodyPr wrap="square">
            <a:spAutoFit/>
          </a:bodyPr>
          <a:lstStyle/>
          <a:p>
            <a:pPr marL="1485900" marR="1301115" lvl="2" indent="-571500" algn="just">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Recolectar información sobre todas las necesidades e inquietudes</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que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tenga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cliente</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empezar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 desarrollo de</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aplicación </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45"/>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Realizar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pruebas</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antes</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entrega</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marR="1543050" lvl="2" indent="-571500" algn="just">
              <a:spcBef>
                <a:spcPts val="9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Hay que confirmar que todas </a:t>
            </a:r>
            <a:r>
              <a:rPr lang="es-ES" sz="4000" dirty="0" smtClean="0">
                <a:latin typeface="Arial" panose="020B0604020202020204" pitchFamily="34" charset="0"/>
                <a:ea typeface="Symbol" panose="05050102010706020507" pitchFamily="18" charset="2"/>
                <a:cs typeface="Symbol" panose="05050102010706020507" pitchFamily="18" charset="2"/>
              </a:rPr>
              <a:t>las necesidades </a:t>
            </a:r>
            <a:r>
              <a:rPr lang="es-ES" sz="4000" dirty="0">
                <a:latin typeface="Arial" panose="020B0604020202020204" pitchFamily="34" charset="0"/>
                <a:ea typeface="Symbol" panose="05050102010706020507" pitchFamily="18" charset="2"/>
                <a:cs typeface="Symbol" panose="05050102010706020507" pitchFamily="18" charset="2"/>
              </a:rPr>
              <a:t>del cliente estén</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terminadas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Capacitación</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sobre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manejo</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smtClean="0">
                <a:latin typeface="Arial" panose="020B0604020202020204" pitchFamily="34" charset="0"/>
                <a:ea typeface="Symbol" panose="05050102010706020507" pitchFamily="18" charset="2"/>
                <a:cs typeface="Symbol" panose="05050102010706020507" pitchFamily="18" charset="2"/>
              </a:rPr>
              <a:t>la</a:t>
            </a:r>
          </a:p>
          <a:p>
            <a:pPr marL="1485900" lvl="2" indent="-571500" algn="just">
              <a:spcBef>
                <a:spcPts val="50"/>
              </a:spcBef>
              <a:buSzPts val="1100"/>
              <a:buFont typeface="Arial" panose="020B0604020202020204" pitchFamily="34" charset="0"/>
              <a:buChar char="•"/>
              <a:tabLst>
                <a:tab pos="1762760" algn="l"/>
                <a:tab pos="1763395" algn="l"/>
              </a:tabLst>
            </a:pPr>
            <a:r>
              <a:rPr lang="es-ES" sz="4000" spc="-5" dirty="0" smtClean="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página</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los</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empleados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algn="just">
              <a:spcBef>
                <a:spcPts val="25"/>
              </a:spcBef>
            </a:pPr>
            <a:r>
              <a:rPr lang="es-ES" sz="4000" dirty="0">
                <a:latin typeface="Arial" panose="020B0604020202020204" pitchFamily="34" charset="0"/>
                <a:ea typeface="Lucida Sans Unicode" panose="020B0602030504020204" pitchFamily="34" charset="0"/>
              </a:rPr>
              <a:t> </a:t>
            </a:r>
            <a:endParaRPr lang="es-CO" sz="36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5"/>
          <a:stretch>
            <a:fillRect/>
          </a:stretch>
        </p:blipFill>
        <p:spPr>
          <a:xfrm>
            <a:off x="12323146" y="5317067"/>
            <a:ext cx="9690187" cy="7938346"/>
          </a:xfrm>
          <a:prstGeom prst="rect">
            <a:avLst/>
          </a:prstGeom>
        </p:spPr>
      </p:pic>
    </p:spTree>
    <p:extLst>
      <p:ext uri="{BB962C8B-B14F-4D97-AF65-F5344CB8AC3E}">
        <p14:creationId xmlns:p14="http://schemas.microsoft.com/office/powerpoint/2010/main" val="1917191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Rectángulo 2"/>
          <p:cNvSpPr/>
          <p:nvPr/>
        </p:nvSpPr>
        <p:spPr>
          <a:xfrm>
            <a:off x="7144203" y="3579330"/>
            <a:ext cx="10639184"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5"/>
          <a:srcRect l="33901" t="33333" r="14046" b="8515"/>
          <a:stretch/>
        </p:blipFill>
        <p:spPr>
          <a:xfrm>
            <a:off x="1689947" y="4548721"/>
            <a:ext cx="20827999" cy="8566752"/>
          </a:xfrm>
          <a:prstGeom prst="rect">
            <a:avLst/>
          </a:prstGeom>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8197449"/>
            <a:ext cx="20217920" cy="5415040"/>
          </a:xfrm>
          <a:prstGeom prst="rect">
            <a:avLst/>
          </a:prstGeom>
        </p:spPr>
      </p:pic>
      <p:pic>
        <p:nvPicPr>
          <p:cNvPr id="2" name="Imagen 1"/>
          <p:cNvPicPr>
            <a:picLocks noChangeAspect="1"/>
          </p:cNvPicPr>
          <p:nvPr/>
        </p:nvPicPr>
        <p:blipFill>
          <a:blip r:embed="rId5"/>
          <a:stretch>
            <a:fillRect/>
          </a:stretch>
        </p:blipFill>
        <p:spPr>
          <a:xfrm>
            <a:off x="3949969" y="2103591"/>
            <a:ext cx="19088230" cy="1749704"/>
          </a:xfrm>
          <a:prstGeom prst="rect">
            <a:avLst/>
          </a:prstGeom>
        </p:spPr>
      </p:pic>
      <p:sp>
        <p:nvSpPr>
          <p:cNvPr id="3" name="CuadroTexto 2"/>
          <p:cNvSpPr txBox="1"/>
          <p:nvPr/>
        </p:nvSpPr>
        <p:spPr>
          <a:xfrm>
            <a:off x="7284720" y="4267200"/>
            <a:ext cx="8321040"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smtClean="0"/>
              <a:t>ALCANCE DEL PROYECTO</a:t>
            </a:r>
            <a:endParaRPr lang="es-CO" sz="4400" dirty="0"/>
          </a:p>
        </p:txBody>
      </p:sp>
      <p:sp>
        <p:nvSpPr>
          <p:cNvPr id="4" name="Rectángulo 3"/>
          <p:cNvSpPr/>
          <p:nvPr/>
        </p:nvSpPr>
        <p:spPr>
          <a:xfrm>
            <a:off x="2011680" y="5687836"/>
            <a:ext cx="20360640" cy="2308324"/>
          </a:xfrm>
          <a:prstGeom prst="rect">
            <a:avLst/>
          </a:prstGeom>
        </p:spPr>
        <p:txBody>
          <a:bodyPr wrap="square">
            <a:spAutoFit/>
          </a:bodyPr>
          <a:lstStyle/>
          <a:p>
            <a:pPr marL="1068070" marR="1064260" algn="just">
              <a:spcBef>
                <a:spcPts val="835"/>
              </a:spcBef>
            </a:pPr>
            <a:r>
              <a:rPr lang="es-ES" sz="3600" dirty="0">
                <a:latin typeface="Arial" panose="020B0604020202020204" pitchFamily="34" charset="0"/>
                <a:ea typeface="Lucida Sans Unicode" panose="020B0602030504020204" pitchFamily="34" charset="0"/>
              </a:rPr>
              <a:t>El proyecto como finalidad tendrá seis meses </a:t>
            </a:r>
            <a:r>
              <a:rPr lang="es-ES" sz="3600" dirty="0" smtClean="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de mantenimiento donde se le</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podrá agregar, cambiar o quitar algo que al cliente no le esté gustando en su</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momento, después del este tiempo se le cobrara o se le hará un contrato por 6</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meses</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mínimo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o</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el tiempo que</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él</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lo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requiera.</a:t>
            </a:r>
            <a:endParaRPr lang="es-CO" sz="3200" dirty="0">
              <a:effectLst/>
              <a:latin typeface="Lucida Sans Unicode" panose="020B0602030504020204" pitchFamily="34" charset="0"/>
              <a:ea typeface="Lucida Sans Unicode" panose="020B0602030504020204" pitchFamily="34" charset="0"/>
            </a:endParaRPr>
          </a:p>
        </p:txBody>
      </p:sp>
      <p:sp>
        <p:nvSpPr>
          <p:cNvPr id="5" name="Rectángulo 4"/>
          <p:cNvSpPr/>
          <p:nvPr/>
        </p:nvSpPr>
        <p:spPr>
          <a:xfrm>
            <a:off x="3139440" y="7996160"/>
            <a:ext cx="13807440" cy="5817618"/>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Primera</a:t>
            </a:r>
            <a:r>
              <a:rPr lang="es-ES" sz="3200" b="1" spc="4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5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usará</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como</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método</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identificación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la</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problemática y sustraer todos los elementos necesarios para su</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beneficio.</a:t>
            </a:r>
            <a:endParaRPr lang="es-CO" sz="2800" dirty="0">
              <a:latin typeface="+mn-lt"/>
              <a:ea typeface="Symbol" panose="05050102010706020507" pitchFamily="18" charset="2"/>
              <a:cs typeface="Arial" panose="020B0604020202020204" pitchFamily="34" charset="0"/>
            </a:endParaRPr>
          </a:p>
          <a:p>
            <a:pPr algn="just">
              <a:spcBef>
                <a:spcPts val="60"/>
              </a:spcBef>
            </a:pPr>
            <a:r>
              <a:rPr lang="es-ES" sz="3200" dirty="0">
                <a:latin typeface="+mn-lt"/>
                <a:ea typeface="Lucida Sans Unicode" panose="020B0602030504020204" pitchFamily="34" charset="0"/>
                <a:cs typeface="Arial" panose="020B0604020202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Segunda</a:t>
            </a:r>
            <a:r>
              <a:rPr lang="es-ES" sz="3200" b="1" spc="9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9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7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realizará</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6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presentación</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al</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cliente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generando una satisfacción obteniendo el cual podrá elegir si</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quitamos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añadimos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1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mayor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aprobación</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 la aplicación.</a:t>
            </a:r>
            <a:endParaRPr lang="es-CO" sz="2800" dirty="0">
              <a:latin typeface="+mn-lt"/>
              <a:ea typeface="Symbol" panose="05050102010706020507" pitchFamily="18" charset="2"/>
              <a:cs typeface="Arial" panose="020B0604020202020204" pitchFamily="34" charset="0"/>
            </a:endParaRPr>
          </a:p>
          <a:p>
            <a:pPr algn="just">
              <a:spcBef>
                <a:spcPts val="10"/>
              </a:spcBef>
            </a:pPr>
            <a:r>
              <a:rPr lang="es-ES" sz="3200" dirty="0">
                <a:latin typeface="+mn-lt"/>
                <a:ea typeface="Lucida Sans Unicode" panose="020B0602030504020204" pitchFamily="34" charset="0"/>
                <a:cs typeface="Arial" panose="020B0604020202020204" pitchFamily="34" charset="0"/>
              </a:rPr>
              <a:t> </a:t>
            </a:r>
            <a:endParaRPr lang="es-CO" sz="2800" dirty="0">
              <a:solidFill>
                <a:srgbClr val="FF0000"/>
              </a:solidFill>
              <a:latin typeface="+mn-lt"/>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Tercera</a:t>
            </a:r>
            <a:r>
              <a:rPr lang="es-ES" sz="3200" b="1" spc="45"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dirty="0">
                <a:latin typeface="+mn-lt"/>
                <a:ea typeface="Symbol" panose="05050102010706020507" pitchFamily="18" charset="2"/>
                <a:cs typeface="Arial" panose="020B0604020202020204" pitchFamily="34" charset="0"/>
              </a:rPr>
              <a:t>:</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entregará</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producto</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finalizado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su</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totalidad dando una inducción de su manejo correspondiente y</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 soporte técnico en caso de que presente cualquier tipo de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falla.</a:t>
            </a:r>
            <a:endParaRPr lang="es-CO" sz="2800" dirty="0">
              <a:latin typeface="+mn-lt"/>
              <a:ea typeface="Symbol" panose="05050102010706020507" pitchFamily="18" charset="2"/>
              <a:cs typeface="Arial" panose="020B0604020202020204" pitchFamily="34" charset="0"/>
            </a:endParaRPr>
          </a:p>
          <a:p>
            <a:pPr algn="just"/>
            <a:r>
              <a:rPr lang="es-ES" sz="3200" dirty="0">
                <a:latin typeface="Arial" panose="020B0604020202020204" pitchFamily="34" charset="0"/>
                <a:ea typeface="Lucida Sans Unicode" panose="020B0602030504020204" pitchFamily="34" charset="0"/>
              </a:rPr>
              <a:t> </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1945096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949969" y="1737831"/>
            <a:ext cx="19088230" cy="1749704"/>
          </a:xfrm>
          <a:prstGeom prst="rect">
            <a:avLst/>
          </a:prstGeom>
        </p:spPr>
      </p:pic>
      <p:sp>
        <p:nvSpPr>
          <p:cNvPr id="3" name="CuadroTexto 2"/>
          <p:cNvSpPr txBox="1"/>
          <p:nvPr/>
        </p:nvSpPr>
        <p:spPr>
          <a:xfrm>
            <a:off x="9113520" y="3487535"/>
            <a:ext cx="5703806"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400" dirty="0" smtClean="0"/>
              <a:t>ENTIDAD RELACIÓN</a:t>
            </a:r>
            <a:endParaRPr lang="es-CO" sz="4400" dirty="0"/>
          </a:p>
        </p:txBody>
      </p:sp>
      <p:pic>
        <p:nvPicPr>
          <p:cNvPr id="4" name="Imagen 3" descr="C:\Users\Gallego Vanegas\Downloads\ER Telcomundo (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4511041"/>
            <a:ext cx="20970240" cy="8808719"/>
          </a:xfrm>
          <a:prstGeom prst="rect">
            <a:avLst/>
          </a:prstGeom>
          <a:noFill/>
          <a:ln>
            <a:noFill/>
          </a:ln>
        </p:spPr>
      </p:pic>
    </p:spTree>
    <p:extLst>
      <p:ext uri="{BB962C8B-B14F-4D97-AF65-F5344CB8AC3E}">
        <p14:creationId xmlns:p14="http://schemas.microsoft.com/office/powerpoint/2010/main" val="32878562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743200" y="4724400"/>
            <a:ext cx="6339840"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000" dirty="0" smtClean="0"/>
              <a:t>ESQUEMA DE TABLAS</a:t>
            </a:r>
            <a:endParaRPr lang="es-CO" sz="4000" dirty="0"/>
          </a:p>
        </p:txBody>
      </p:sp>
      <p:sp>
        <p:nvSpPr>
          <p:cNvPr id="5" name="CuadroTexto 4"/>
          <p:cNvSpPr txBox="1"/>
          <p:nvPr/>
        </p:nvSpPr>
        <p:spPr>
          <a:xfrm>
            <a:off x="14112240" y="4724400"/>
            <a:ext cx="6452407"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000" dirty="0" smtClean="0"/>
              <a:t>DIAGRAMA RELACIONAL </a:t>
            </a:r>
            <a:endParaRPr lang="es-CO" sz="4000" dirty="0"/>
          </a:p>
        </p:txBody>
      </p:sp>
      <p:pic>
        <p:nvPicPr>
          <p:cNvPr id="6" name="Imagen 5"/>
          <p:cNvPicPr>
            <a:picLocks noChangeAspect="1"/>
          </p:cNvPicPr>
          <p:nvPr/>
        </p:nvPicPr>
        <p:blipFill>
          <a:blip r:embed="rId5"/>
          <a:stretch>
            <a:fillRect/>
          </a:stretch>
        </p:blipFill>
        <p:spPr>
          <a:xfrm>
            <a:off x="1782778" y="5914034"/>
            <a:ext cx="9799621" cy="7161885"/>
          </a:xfrm>
          <a:prstGeom prst="rect">
            <a:avLst/>
          </a:prstGeom>
        </p:spPr>
      </p:pic>
      <p:pic>
        <p:nvPicPr>
          <p:cNvPr id="7" name="Imagen 6"/>
          <p:cNvPicPr>
            <a:picLocks noChangeAspect="1"/>
          </p:cNvPicPr>
          <p:nvPr/>
        </p:nvPicPr>
        <p:blipFill>
          <a:blip r:embed="rId6"/>
          <a:stretch>
            <a:fillRect/>
          </a:stretch>
        </p:blipFill>
        <p:spPr>
          <a:xfrm>
            <a:off x="12051465" y="5914034"/>
            <a:ext cx="10503735" cy="7161885"/>
          </a:xfrm>
          <a:prstGeom prst="rect">
            <a:avLst/>
          </a:prstGeom>
        </p:spPr>
      </p:pic>
    </p:spTree>
    <p:extLst>
      <p:ext uri="{BB962C8B-B14F-4D97-AF65-F5344CB8AC3E}">
        <p14:creationId xmlns:p14="http://schemas.microsoft.com/office/powerpoint/2010/main" val="370590973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750292"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smtClean="0"/>
              <a:t>DICCIONARIO DE DATOS</a:t>
            </a:r>
            <a:endParaRPr lang="es-CO" sz="3600" dirty="0"/>
          </a:p>
        </p:txBody>
      </p:sp>
      <p:pic>
        <p:nvPicPr>
          <p:cNvPr id="4" name="Imagen 3"/>
          <p:cNvPicPr>
            <a:picLocks noChangeAspect="1"/>
          </p:cNvPicPr>
          <p:nvPr/>
        </p:nvPicPr>
        <p:blipFill rotWithShape="1">
          <a:blip r:embed="rId5"/>
          <a:srcRect l="8071" t="17186" r="34473" b="13120"/>
          <a:stretch/>
        </p:blipFill>
        <p:spPr>
          <a:xfrm>
            <a:off x="1645921" y="4572000"/>
            <a:ext cx="6888479" cy="9174479"/>
          </a:xfrm>
          <a:prstGeom prst="rect">
            <a:avLst/>
          </a:prstGeom>
        </p:spPr>
      </p:pic>
      <p:pic>
        <p:nvPicPr>
          <p:cNvPr id="5" name="Imagen 4"/>
          <p:cNvPicPr>
            <a:picLocks noChangeAspect="1"/>
          </p:cNvPicPr>
          <p:nvPr/>
        </p:nvPicPr>
        <p:blipFill rotWithShape="1">
          <a:blip r:embed="rId6"/>
          <a:srcRect l="7599" t="12361" r="34305" b="15972"/>
          <a:stretch/>
        </p:blipFill>
        <p:spPr>
          <a:xfrm>
            <a:off x="8661717" y="4627719"/>
            <a:ext cx="7507338" cy="7850017"/>
          </a:xfrm>
          <a:prstGeom prst="rect">
            <a:avLst/>
          </a:prstGeom>
        </p:spPr>
      </p:pic>
      <p:pic>
        <p:nvPicPr>
          <p:cNvPr id="6" name="Imagen 5"/>
          <p:cNvPicPr>
            <a:picLocks noChangeAspect="1"/>
          </p:cNvPicPr>
          <p:nvPr/>
        </p:nvPicPr>
        <p:blipFill rotWithShape="1">
          <a:blip r:embed="rId7"/>
          <a:srcRect l="7599" t="10471" r="34070" b="78888"/>
          <a:stretch/>
        </p:blipFill>
        <p:spPr>
          <a:xfrm>
            <a:off x="8661717" y="12477736"/>
            <a:ext cx="7507338" cy="1268743"/>
          </a:xfrm>
          <a:prstGeom prst="rect">
            <a:avLst/>
          </a:prstGeom>
        </p:spPr>
      </p:pic>
      <p:pic>
        <p:nvPicPr>
          <p:cNvPr id="7" name="Imagen 6"/>
          <p:cNvPicPr>
            <a:picLocks noChangeAspect="1"/>
          </p:cNvPicPr>
          <p:nvPr/>
        </p:nvPicPr>
        <p:blipFill rotWithShape="1">
          <a:blip r:embed="rId8"/>
          <a:srcRect l="6194" t="21157" r="34772" b="27221"/>
          <a:stretch/>
        </p:blipFill>
        <p:spPr>
          <a:xfrm>
            <a:off x="16296372" y="4785360"/>
            <a:ext cx="6319788" cy="8961119"/>
          </a:xfrm>
          <a:prstGeom prst="rect">
            <a:avLst/>
          </a:prstGeom>
        </p:spPr>
      </p:pic>
    </p:spTree>
    <p:extLst>
      <p:ext uri="{BB962C8B-B14F-4D97-AF65-F5344CB8AC3E}">
        <p14:creationId xmlns:p14="http://schemas.microsoft.com/office/powerpoint/2010/main" val="375206417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814560" y="3962135"/>
            <a:ext cx="5237331" cy="646331"/>
          </a:xfrm>
          <a:prstGeom prst="rect">
            <a:avLst/>
          </a:prstGeom>
          <a:noFill/>
          <a:ln>
            <a:solidFill>
              <a:srgbClr val="FF0000"/>
            </a:solidFill>
          </a:ln>
          <a:effectLst>
            <a:glow rad="63500">
              <a:schemeClr val="accent1">
                <a:satMod val="175000"/>
                <a:alpha val="40000"/>
              </a:schemeClr>
            </a:glow>
          </a:effectLst>
          <a:scene3d>
            <a:camera prst="perspectiveAbove"/>
            <a:lightRig rig="threePt" dir="t"/>
          </a:scene3d>
        </p:spPr>
        <p:txBody>
          <a:bodyPr wrap="none" rtlCol="0">
            <a:spAutoFit/>
          </a:bodyPr>
          <a:lstStyle/>
          <a:p>
            <a:r>
              <a:rPr lang="es-CO" sz="3600" dirty="0" smtClean="0"/>
              <a:t>DIAGRAMA DE  GANTT</a:t>
            </a:r>
            <a:endParaRPr lang="es-CO" sz="3600" dirty="0"/>
          </a:p>
        </p:txBody>
      </p:sp>
      <p:sp>
        <p:nvSpPr>
          <p:cNvPr id="5" name="Rectángulo 4"/>
          <p:cNvSpPr/>
          <p:nvPr/>
        </p:nvSpPr>
        <p:spPr>
          <a:xfrm>
            <a:off x="2925021" y="4991627"/>
            <a:ext cx="16832695" cy="1508105"/>
          </a:xfrm>
          <a:prstGeom prst="rect">
            <a:avLst/>
          </a:prstGeom>
        </p:spPr>
        <p:txBody>
          <a:bodyPr wrap="square">
            <a:spAutoFit/>
          </a:bodyPr>
          <a:lstStyle/>
          <a:p>
            <a:r>
              <a:rPr lang="es-CO" sz="4800" dirty="0">
                <a:solidFill>
                  <a:srgbClr val="FF0000"/>
                </a:solidFill>
              </a:rPr>
              <a:t>https://</a:t>
            </a:r>
            <a:r>
              <a:rPr lang="es-CO" sz="4400" dirty="0">
                <a:solidFill>
                  <a:srgbClr val="FF0000"/>
                </a:solidFill>
              </a:rPr>
              <a:t>drive.google.com/drive/folders/1IsWtdeA_O8cPoagJZ5CavPcI08mOl9PJ?usp=sharing</a:t>
            </a:r>
            <a:endParaRPr lang="es-CO" dirty="0">
              <a:solidFill>
                <a:srgbClr val="FF0000"/>
              </a:solidFill>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25" y="7266053"/>
            <a:ext cx="9358264" cy="4114411"/>
          </a:xfrm>
          <a:prstGeom prst="rect">
            <a:avLst/>
          </a:prstGeom>
        </p:spPr>
      </p:pic>
    </p:spTree>
    <p:extLst>
      <p:ext uri="{BB962C8B-B14F-4D97-AF65-F5344CB8AC3E}">
        <p14:creationId xmlns:p14="http://schemas.microsoft.com/office/powerpoint/2010/main" val="3842290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438400" y="4693920"/>
            <a:ext cx="7164141"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USOS DE RECURSOS</a:t>
            </a:r>
            <a:endParaRPr lang="es-CO" sz="3200" dirty="0"/>
          </a:p>
        </p:txBody>
      </p:sp>
      <p:pic>
        <p:nvPicPr>
          <p:cNvPr id="5" name="Imagen 4"/>
          <p:cNvPicPr>
            <a:picLocks noChangeAspect="1"/>
          </p:cNvPicPr>
          <p:nvPr/>
        </p:nvPicPr>
        <p:blipFill>
          <a:blip r:embed="rId5"/>
          <a:stretch>
            <a:fillRect/>
          </a:stretch>
        </p:blipFill>
        <p:spPr>
          <a:xfrm>
            <a:off x="1929056" y="5577840"/>
            <a:ext cx="9439984" cy="7559040"/>
          </a:xfrm>
          <a:prstGeom prst="rect">
            <a:avLst/>
          </a:prstGeom>
        </p:spPr>
      </p:pic>
      <p:sp>
        <p:nvSpPr>
          <p:cNvPr id="6" name="CuadroTexto 5"/>
          <p:cNvSpPr txBox="1"/>
          <p:nvPr/>
        </p:nvSpPr>
        <p:spPr>
          <a:xfrm>
            <a:off x="14538960" y="4693920"/>
            <a:ext cx="4721164"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COSTOS</a:t>
            </a:r>
            <a:endParaRPr lang="es-CO" sz="3200" dirty="0"/>
          </a:p>
        </p:txBody>
      </p:sp>
      <p:pic>
        <p:nvPicPr>
          <p:cNvPr id="7" name="Imagen 6"/>
          <p:cNvPicPr/>
          <p:nvPr/>
        </p:nvPicPr>
        <p:blipFill rotWithShape="1">
          <a:blip r:embed="rId6">
            <a:extLst>
              <a:ext uri="{28A0092B-C50C-407E-A947-70E740481C1C}">
                <a14:useLocalDpi xmlns:a14="http://schemas.microsoft.com/office/drawing/2010/main" val="0"/>
              </a:ext>
            </a:extLst>
          </a:blip>
          <a:srcRect r="10821"/>
          <a:stretch/>
        </p:blipFill>
        <p:spPr bwMode="auto">
          <a:xfrm>
            <a:off x="11978640" y="5577840"/>
            <a:ext cx="10210799" cy="755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75477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p:nvPr/>
        </p:nvPicPr>
        <p:blipFill rotWithShape="1">
          <a:blip r:embed="rId5">
            <a:extLst>
              <a:ext uri="{28A0092B-C50C-407E-A947-70E740481C1C}">
                <a14:useLocalDpi xmlns:a14="http://schemas.microsoft.com/office/drawing/2010/main" val="0"/>
              </a:ext>
            </a:extLst>
          </a:blip>
          <a:srcRect t="11363"/>
          <a:stretch/>
        </p:blipFill>
        <p:spPr>
          <a:xfrm>
            <a:off x="3017521" y="5059680"/>
            <a:ext cx="18775680" cy="8321040"/>
          </a:xfrm>
          <a:prstGeom prst="rect">
            <a:avLst/>
          </a:prstGeom>
        </p:spPr>
      </p:pic>
      <p:sp>
        <p:nvSpPr>
          <p:cNvPr id="4" name="CuadroTexto 3"/>
          <p:cNvSpPr txBox="1"/>
          <p:nvPr/>
        </p:nvSpPr>
        <p:spPr>
          <a:xfrm>
            <a:off x="4251960" y="3903829"/>
            <a:ext cx="16306801" cy="830997"/>
          </a:xfrm>
          <a:prstGeom prst="rect">
            <a:avLst/>
          </a:prstGeom>
          <a:noFill/>
          <a:ln>
            <a:solidFill>
              <a:srgbClr val="FF0000"/>
            </a:solidFill>
          </a:ln>
          <a:effectLst>
            <a:glow rad="101600">
              <a:schemeClr val="accent1">
                <a:satMod val="175000"/>
                <a:alpha val="40000"/>
              </a:schemeClr>
            </a:glow>
            <a:innerShdw blurRad="63500" dist="50800" dir="13500000">
              <a:prstClr val="black">
                <a:alpha val="50000"/>
              </a:prstClr>
            </a:innerShdw>
          </a:effectLst>
          <a:scene3d>
            <a:camera prst="perspectiveAbove"/>
            <a:lightRig rig="threePt" dir="t"/>
          </a:scene3d>
        </p:spPr>
        <p:txBody>
          <a:bodyPr wrap="square" rtlCol="0">
            <a:spAutoFit/>
          </a:bodyPr>
          <a:lstStyle/>
          <a:p>
            <a:r>
              <a:rPr lang="es-CO" sz="4800" dirty="0" smtClean="0"/>
              <a:t>INFORMACION GENERAL DEL COSTO DE LA TAREA</a:t>
            </a:r>
            <a:endParaRPr lang="es-CO" sz="4800" dirty="0"/>
          </a:p>
        </p:txBody>
      </p:sp>
    </p:spTree>
    <p:extLst>
      <p:ext uri="{BB962C8B-B14F-4D97-AF65-F5344CB8AC3E}">
        <p14:creationId xmlns:p14="http://schemas.microsoft.com/office/powerpoint/2010/main" val="22327004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10061642" y="3931920"/>
            <a:ext cx="3310522"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CASO DE USOS</a:t>
            </a:r>
            <a:endParaRPr lang="es-CO" sz="3200" dirty="0"/>
          </a:p>
        </p:txBody>
      </p:sp>
      <p:pic>
        <p:nvPicPr>
          <p:cNvPr id="4" name="Imagen 3"/>
          <p:cNvPicPr/>
          <p:nvPr/>
        </p:nvPicPr>
        <p:blipFill>
          <a:blip r:embed="rId5">
            <a:extLst>
              <a:ext uri="{28A0092B-C50C-407E-A947-70E740481C1C}">
                <a14:useLocalDpi xmlns:a14="http://schemas.microsoft.com/office/drawing/2010/main" val="0"/>
              </a:ext>
            </a:extLst>
          </a:blip>
          <a:srcRect/>
          <a:stretch>
            <a:fillRect/>
          </a:stretch>
        </p:blipFill>
        <p:spPr bwMode="auto">
          <a:xfrm>
            <a:off x="3332496" y="4869640"/>
            <a:ext cx="17668224" cy="8297720"/>
          </a:xfrm>
          <a:prstGeom prst="rect">
            <a:avLst/>
          </a:prstGeom>
          <a:noFill/>
        </p:spPr>
      </p:pic>
    </p:spTree>
    <p:extLst>
      <p:ext uri="{BB962C8B-B14F-4D97-AF65-F5344CB8AC3E}">
        <p14:creationId xmlns:p14="http://schemas.microsoft.com/office/powerpoint/2010/main" val="37770179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1664675" y="4301389"/>
            <a:ext cx="9272955" cy="8217634"/>
          </a:xfrm>
          <a:prstGeom prst="rect">
            <a:avLst/>
          </a:prstGeom>
        </p:spPr>
        <p:txBody>
          <a:bodyPr wrap="square">
            <a:spAutoFit/>
          </a:bodyPr>
          <a:lstStyle/>
          <a:p>
            <a:pPr algn="just"/>
            <a:r>
              <a:rPr lang="es-CO" sz="4800" spc="-150" dirty="0"/>
              <a:t>La empresa TELCOMUNDO S.A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r>
              <a:rPr lang="es-CO" sz="48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1698272" y="4903028"/>
            <a:ext cx="11021051" cy="8673178"/>
          </a:xfrm>
          <a:prstGeom prst="rect">
            <a:avLst/>
          </a:prstGeom>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41801" t="24444" r="20483" b="9722"/>
          <a:stretch/>
        </p:blipFill>
        <p:spPr>
          <a:xfrm>
            <a:off x="2377439" y="4511040"/>
            <a:ext cx="9448799" cy="8674494"/>
          </a:xfrm>
          <a:prstGeom prst="rect">
            <a:avLst/>
          </a:prstGeom>
        </p:spPr>
      </p:pic>
      <p:pic>
        <p:nvPicPr>
          <p:cNvPr id="6" name="Imagen 5"/>
          <p:cNvPicPr>
            <a:picLocks noChangeAspect="1"/>
          </p:cNvPicPr>
          <p:nvPr/>
        </p:nvPicPr>
        <p:blipFill rotWithShape="1">
          <a:blip r:embed="rId6"/>
          <a:srcRect l="42035" t="27362" r="20249" b="28888"/>
          <a:stretch/>
        </p:blipFill>
        <p:spPr>
          <a:xfrm>
            <a:off x="12039600" y="4511040"/>
            <a:ext cx="10271759" cy="8674494"/>
          </a:xfrm>
          <a:prstGeom prst="rect">
            <a:avLst/>
          </a:prstGeom>
        </p:spPr>
      </p:pic>
    </p:spTree>
    <p:extLst>
      <p:ext uri="{BB962C8B-B14F-4D97-AF65-F5344CB8AC3E}">
        <p14:creationId xmlns:p14="http://schemas.microsoft.com/office/powerpoint/2010/main" val="297236132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7778" r="20483" b="25555"/>
          <a:stretch/>
        </p:blipFill>
        <p:spPr>
          <a:xfrm>
            <a:off x="1798319" y="4663440"/>
            <a:ext cx="9631681" cy="8290560"/>
          </a:xfrm>
          <a:prstGeom prst="rect">
            <a:avLst/>
          </a:prstGeom>
        </p:spPr>
      </p:pic>
      <p:pic>
        <p:nvPicPr>
          <p:cNvPr id="4" name="Imagen 3"/>
          <p:cNvPicPr>
            <a:picLocks noChangeAspect="1"/>
          </p:cNvPicPr>
          <p:nvPr/>
        </p:nvPicPr>
        <p:blipFill rotWithShape="1">
          <a:blip r:embed="rId6"/>
          <a:srcRect l="42270" t="28611" r="20951" b="29722"/>
          <a:stretch/>
        </p:blipFill>
        <p:spPr>
          <a:xfrm>
            <a:off x="11917679" y="4663440"/>
            <a:ext cx="10271761" cy="8290560"/>
          </a:xfrm>
          <a:prstGeom prst="rect">
            <a:avLst/>
          </a:prstGeom>
        </p:spPr>
      </p:pic>
    </p:spTree>
    <p:extLst>
      <p:ext uri="{BB962C8B-B14F-4D97-AF65-F5344CB8AC3E}">
        <p14:creationId xmlns:p14="http://schemas.microsoft.com/office/powerpoint/2010/main" val="417526172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504" t="26944" r="21420" b="22639"/>
          <a:stretch/>
        </p:blipFill>
        <p:spPr>
          <a:xfrm>
            <a:off x="1920239" y="4815840"/>
            <a:ext cx="9631681" cy="8138160"/>
          </a:xfrm>
          <a:prstGeom prst="rect">
            <a:avLst/>
          </a:prstGeom>
        </p:spPr>
      </p:pic>
      <p:pic>
        <p:nvPicPr>
          <p:cNvPr id="4" name="Imagen 3"/>
          <p:cNvPicPr>
            <a:picLocks noChangeAspect="1"/>
          </p:cNvPicPr>
          <p:nvPr/>
        </p:nvPicPr>
        <p:blipFill rotWithShape="1">
          <a:blip r:embed="rId6"/>
          <a:srcRect l="42504" t="31528" r="21185" b="19305"/>
          <a:stretch/>
        </p:blipFill>
        <p:spPr>
          <a:xfrm>
            <a:off x="11978639" y="4815840"/>
            <a:ext cx="10149841" cy="8138160"/>
          </a:xfrm>
          <a:prstGeom prst="rect">
            <a:avLst/>
          </a:prstGeom>
        </p:spPr>
      </p:pic>
    </p:spTree>
    <p:extLst>
      <p:ext uri="{BB962C8B-B14F-4D97-AF65-F5344CB8AC3E}">
        <p14:creationId xmlns:p14="http://schemas.microsoft.com/office/powerpoint/2010/main" val="239258113"/>
      </p:ext>
    </p:extLst>
  </p:cSld>
  <p:clrMapOvr>
    <a:masterClrMapping/>
  </p:clrMapOvr>
  <p:transition spd="slow">
    <p:comb/>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6528" r="20483" b="28056"/>
          <a:stretch/>
        </p:blipFill>
        <p:spPr>
          <a:xfrm>
            <a:off x="5090159" y="3962400"/>
            <a:ext cx="13380721" cy="9115614"/>
          </a:xfrm>
          <a:prstGeom prst="rect">
            <a:avLst/>
          </a:prstGeom>
        </p:spPr>
      </p:pic>
    </p:spTree>
    <p:extLst>
      <p:ext uri="{BB962C8B-B14F-4D97-AF65-F5344CB8AC3E}">
        <p14:creationId xmlns:p14="http://schemas.microsoft.com/office/powerpoint/2010/main" val="38815037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4651008" y="4301592"/>
            <a:ext cx="15557231" cy="8073288"/>
          </a:xfrm>
          <a:prstGeom prst="rect">
            <a:avLst/>
          </a:prstGeom>
        </p:spPr>
      </p:pic>
    </p:spTree>
    <p:extLst>
      <p:ext uri="{BB962C8B-B14F-4D97-AF65-F5344CB8AC3E}">
        <p14:creationId xmlns:p14="http://schemas.microsoft.com/office/powerpoint/2010/main" val="343538543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269" t="26111" r="21420" b="13472"/>
          <a:stretch/>
        </p:blipFill>
        <p:spPr>
          <a:xfrm>
            <a:off x="1859279" y="5090160"/>
            <a:ext cx="10424161" cy="8046720"/>
          </a:xfrm>
          <a:prstGeom prst="rect">
            <a:avLst/>
          </a:prstGeom>
        </p:spPr>
      </p:pic>
      <p:pic>
        <p:nvPicPr>
          <p:cNvPr id="4" name="Imagen 3"/>
          <p:cNvPicPr>
            <a:picLocks noChangeAspect="1"/>
          </p:cNvPicPr>
          <p:nvPr/>
        </p:nvPicPr>
        <p:blipFill rotWithShape="1">
          <a:blip r:embed="rId6"/>
          <a:srcRect l="42738" t="31944" r="21655" b="25140"/>
          <a:stretch/>
        </p:blipFill>
        <p:spPr>
          <a:xfrm>
            <a:off x="12588239" y="5090160"/>
            <a:ext cx="9662161" cy="8046720"/>
          </a:xfrm>
          <a:prstGeom prst="rect">
            <a:avLst/>
          </a:prstGeom>
        </p:spPr>
      </p:pic>
    </p:spTree>
    <p:extLst>
      <p:ext uri="{BB962C8B-B14F-4D97-AF65-F5344CB8AC3E}">
        <p14:creationId xmlns:p14="http://schemas.microsoft.com/office/powerpoint/2010/main" val="1461731679"/>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9028" r="21654" b="28473"/>
          <a:stretch/>
        </p:blipFill>
        <p:spPr>
          <a:xfrm>
            <a:off x="2011679" y="4998720"/>
            <a:ext cx="10210801" cy="7802880"/>
          </a:xfrm>
          <a:prstGeom prst="rect">
            <a:avLst/>
          </a:prstGeom>
        </p:spPr>
      </p:pic>
      <p:pic>
        <p:nvPicPr>
          <p:cNvPr id="4" name="Imagen 3"/>
          <p:cNvPicPr>
            <a:picLocks noChangeAspect="1"/>
          </p:cNvPicPr>
          <p:nvPr/>
        </p:nvPicPr>
        <p:blipFill rotWithShape="1">
          <a:blip r:embed="rId6"/>
          <a:srcRect l="42504" t="29028" r="21420" b="29306"/>
          <a:stretch/>
        </p:blipFill>
        <p:spPr>
          <a:xfrm>
            <a:off x="12649201" y="4998720"/>
            <a:ext cx="9966960" cy="7802880"/>
          </a:xfrm>
          <a:prstGeom prst="rect">
            <a:avLst/>
          </a:prstGeom>
        </p:spPr>
      </p:pic>
    </p:spTree>
    <p:extLst>
      <p:ext uri="{BB962C8B-B14F-4D97-AF65-F5344CB8AC3E}">
        <p14:creationId xmlns:p14="http://schemas.microsoft.com/office/powerpoint/2010/main" val="97213318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6944" r="21420" b="30972"/>
          <a:stretch/>
        </p:blipFill>
        <p:spPr>
          <a:xfrm>
            <a:off x="1950719" y="5120640"/>
            <a:ext cx="10302241" cy="8016240"/>
          </a:xfrm>
          <a:prstGeom prst="rect">
            <a:avLst/>
          </a:prstGeom>
        </p:spPr>
      </p:pic>
      <p:pic>
        <p:nvPicPr>
          <p:cNvPr id="4" name="Imagen 3"/>
          <p:cNvPicPr>
            <a:picLocks noChangeAspect="1"/>
          </p:cNvPicPr>
          <p:nvPr/>
        </p:nvPicPr>
        <p:blipFill rotWithShape="1">
          <a:blip r:embed="rId6"/>
          <a:srcRect l="42504" t="29444" r="21420" b="30556"/>
          <a:stretch/>
        </p:blipFill>
        <p:spPr>
          <a:xfrm>
            <a:off x="12557759" y="5120640"/>
            <a:ext cx="9997441" cy="8016240"/>
          </a:xfrm>
          <a:prstGeom prst="rect">
            <a:avLst/>
          </a:prstGeom>
        </p:spPr>
      </p:pic>
    </p:spTree>
    <p:extLst>
      <p:ext uri="{BB962C8B-B14F-4D97-AF65-F5344CB8AC3E}">
        <p14:creationId xmlns:p14="http://schemas.microsoft.com/office/powerpoint/2010/main" val="2270123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567" t="44028" r="23059" b="18472"/>
          <a:stretch/>
        </p:blipFill>
        <p:spPr>
          <a:xfrm>
            <a:off x="4907280" y="4428483"/>
            <a:ext cx="14203679" cy="8465767"/>
          </a:xfrm>
          <a:prstGeom prst="rect">
            <a:avLst/>
          </a:prstGeom>
        </p:spPr>
      </p:pic>
    </p:spTree>
    <p:extLst>
      <p:ext uri="{BB962C8B-B14F-4D97-AF65-F5344CB8AC3E}">
        <p14:creationId xmlns:p14="http://schemas.microsoft.com/office/powerpoint/2010/main" val="2934169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3206" t="44028" r="21889" b="14305"/>
          <a:stretch/>
        </p:blipFill>
        <p:spPr>
          <a:xfrm>
            <a:off x="1767839" y="4907280"/>
            <a:ext cx="10210801" cy="8138160"/>
          </a:xfrm>
          <a:prstGeom prst="rect">
            <a:avLst/>
          </a:prstGeom>
        </p:spPr>
      </p:pic>
      <p:pic>
        <p:nvPicPr>
          <p:cNvPr id="5" name="Imagen 4"/>
          <p:cNvPicPr>
            <a:picLocks noChangeAspect="1"/>
          </p:cNvPicPr>
          <p:nvPr/>
        </p:nvPicPr>
        <p:blipFill rotWithShape="1">
          <a:blip r:embed="rId6"/>
          <a:srcRect l="42738" t="30278" r="21186" b="22639"/>
          <a:stretch/>
        </p:blipFill>
        <p:spPr>
          <a:xfrm>
            <a:off x="12344399" y="4907280"/>
            <a:ext cx="10149841" cy="8138160"/>
          </a:xfrm>
          <a:prstGeom prst="rect">
            <a:avLst/>
          </a:prstGeom>
        </p:spPr>
      </p:pic>
    </p:spTree>
    <p:extLst>
      <p:ext uri="{BB962C8B-B14F-4D97-AF65-F5344CB8AC3E}">
        <p14:creationId xmlns:p14="http://schemas.microsoft.com/office/powerpoint/2010/main" val="410068513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3446584" y="5486400"/>
            <a:ext cx="4220307" cy="101566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MISIÓN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5" name="Rectángulo 4"/>
          <p:cNvSpPr/>
          <p:nvPr/>
        </p:nvSpPr>
        <p:spPr>
          <a:xfrm>
            <a:off x="3305906" y="6502063"/>
            <a:ext cx="8253046" cy="6186309"/>
          </a:xfrm>
          <a:prstGeom prst="rect">
            <a:avLst/>
          </a:prstGeom>
        </p:spPr>
        <p:txBody>
          <a:bodyPr wrap="square">
            <a:spAutoFit/>
          </a:bodyPr>
          <a:lstStyle/>
          <a:p>
            <a:pPr algn="just"/>
            <a:r>
              <a:rPr lang="es-CO" sz="44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9629" y="5486400"/>
            <a:ext cx="10175631" cy="7631723"/>
          </a:xfrm>
          <a:prstGeom prst="rect">
            <a:avLst/>
          </a:prstGeom>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19861" r="21420" b="38055"/>
          <a:stretch/>
        </p:blipFill>
        <p:spPr>
          <a:xfrm>
            <a:off x="1785888" y="4693920"/>
            <a:ext cx="10375632" cy="8412480"/>
          </a:xfrm>
          <a:prstGeom prst="rect">
            <a:avLst/>
          </a:prstGeom>
        </p:spPr>
      </p:pic>
      <p:pic>
        <p:nvPicPr>
          <p:cNvPr id="4" name="Imagen 3"/>
          <p:cNvPicPr>
            <a:picLocks noChangeAspect="1"/>
          </p:cNvPicPr>
          <p:nvPr/>
        </p:nvPicPr>
        <p:blipFill rotWithShape="1">
          <a:blip r:embed="rId6"/>
          <a:srcRect l="42504" t="26528" r="20951" b="26806"/>
          <a:stretch/>
        </p:blipFill>
        <p:spPr>
          <a:xfrm>
            <a:off x="12405359" y="4693920"/>
            <a:ext cx="10271761" cy="8412480"/>
          </a:xfrm>
          <a:prstGeom prst="rect">
            <a:avLst/>
          </a:prstGeom>
        </p:spPr>
      </p:pic>
    </p:spTree>
    <p:extLst>
      <p:ext uri="{BB962C8B-B14F-4D97-AF65-F5344CB8AC3E}">
        <p14:creationId xmlns:p14="http://schemas.microsoft.com/office/powerpoint/2010/main" val="223980103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18609" t="19861" r="26340" b="14722"/>
          <a:stretch/>
        </p:blipFill>
        <p:spPr>
          <a:xfrm>
            <a:off x="5455919" y="4084320"/>
            <a:ext cx="13502641" cy="9020912"/>
          </a:xfrm>
          <a:prstGeom prst="rect">
            <a:avLst/>
          </a:prstGeom>
        </p:spPr>
      </p:pic>
    </p:spTree>
    <p:extLst>
      <p:ext uri="{BB962C8B-B14F-4D97-AF65-F5344CB8AC3E}">
        <p14:creationId xmlns:p14="http://schemas.microsoft.com/office/powerpoint/2010/main" val="4194562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2738" t="27778" r="20249" b="14305"/>
          <a:stretch/>
        </p:blipFill>
        <p:spPr>
          <a:xfrm>
            <a:off x="1981199" y="4663439"/>
            <a:ext cx="9906001" cy="8929289"/>
          </a:xfrm>
          <a:prstGeom prst="rect">
            <a:avLst/>
          </a:prstGeom>
        </p:spPr>
      </p:pic>
      <p:pic>
        <p:nvPicPr>
          <p:cNvPr id="5" name="Imagen 4"/>
          <p:cNvPicPr>
            <a:picLocks noChangeAspect="1"/>
          </p:cNvPicPr>
          <p:nvPr/>
        </p:nvPicPr>
        <p:blipFill rotWithShape="1">
          <a:blip r:embed="rId6"/>
          <a:srcRect l="42504" t="33194" r="21420" b="17639"/>
          <a:stretch/>
        </p:blipFill>
        <p:spPr>
          <a:xfrm>
            <a:off x="12252960" y="4663438"/>
            <a:ext cx="10302240" cy="8929290"/>
          </a:xfrm>
          <a:prstGeom prst="rect">
            <a:avLst/>
          </a:prstGeom>
        </p:spPr>
      </p:pic>
    </p:spTree>
    <p:extLst>
      <p:ext uri="{BB962C8B-B14F-4D97-AF65-F5344CB8AC3E}">
        <p14:creationId xmlns:p14="http://schemas.microsoft.com/office/powerpoint/2010/main" val="612780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801" t="24861" r="21186" b="20139"/>
          <a:stretch/>
        </p:blipFill>
        <p:spPr>
          <a:xfrm>
            <a:off x="1859279" y="4754880"/>
            <a:ext cx="9923551" cy="8290560"/>
          </a:xfrm>
          <a:prstGeom prst="rect">
            <a:avLst/>
          </a:prstGeom>
        </p:spPr>
      </p:pic>
      <p:pic>
        <p:nvPicPr>
          <p:cNvPr id="4" name="Imagen 3"/>
          <p:cNvPicPr>
            <a:picLocks noChangeAspect="1"/>
          </p:cNvPicPr>
          <p:nvPr/>
        </p:nvPicPr>
        <p:blipFill rotWithShape="1">
          <a:blip r:embed="rId6"/>
          <a:srcRect l="42816" t="25707" r="20670" b="22208"/>
          <a:stretch/>
        </p:blipFill>
        <p:spPr>
          <a:xfrm>
            <a:off x="12100560" y="4754880"/>
            <a:ext cx="10332720" cy="8290560"/>
          </a:xfrm>
          <a:prstGeom prst="rect">
            <a:avLst/>
          </a:prstGeom>
        </p:spPr>
      </p:pic>
    </p:spTree>
    <p:extLst>
      <p:ext uri="{BB962C8B-B14F-4D97-AF65-F5344CB8AC3E}">
        <p14:creationId xmlns:p14="http://schemas.microsoft.com/office/powerpoint/2010/main" val="9174768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7778" r="20483" b="26805"/>
          <a:stretch/>
        </p:blipFill>
        <p:spPr>
          <a:xfrm>
            <a:off x="1828799" y="5029200"/>
            <a:ext cx="10668001" cy="7985760"/>
          </a:xfrm>
          <a:prstGeom prst="rect">
            <a:avLst/>
          </a:prstGeom>
        </p:spPr>
      </p:pic>
      <p:pic>
        <p:nvPicPr>
          <p:cNvPr id="4" name="Imagen 3"/>
          <p:cNvPicPr>
            <a:picLocks noChangeAspect="1"/>
          </p:cNvPicPr>
          <p:nvPr/>
        </p:nvPicPr>
        <p:blipFill rotWithShape="1">
          <a:blip r:embed="rId6"/>
          <a:srcRect l="42504" t="27778" r="20951" b="19722"/>
          <a:stretch/>
        </p:blipFill>
        <p:spPr>
          <a:xfrm>
            <a:off x="12496800" y="5029200"/>
            <a:ext cx="10149840" cy="7985760"/>
          </a:xfrm>
          <a:prstGeom prst="rect">
            <a:avLst/>
          </a:prstGeom>
        </p:spPr>
      </p:pic>
    </p:spTree>
    <p:extLst>
      <p:ext uri="{BB962C8B-B14F-4D97-AF65-F5344CB8AC3E}">
        <p14:creationId xmlns:p14="http://schemas.microsoft.com/office/powerpoint/2010/main" val="1503878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31944" r="21420" b="22223"/>
          <a:stretch/>
        </p:blipFill>
        <p:spPr>
          <a:xfrm>
            <a:off x="5151119" y="4602480"/>
            <a:ext cx="13655041" cy="8412480"/>
          </a:xfrm>
          <a:prstGeom prst="rect">
            <a:avLst/>
          </a:prstGeom>
        </p:spPr>
      </p:pic>
    </p:spTree>
    <p:extLst>
      <p:ext uri="{BB962C8B-B14F-4D97-AF65-F5344CB8AC3E}">
        <p14:creationId xmlns:p14="http://schemas.microsoft.com/office/powerpoint/2010/main" val="4184369290"/>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551582"/>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smtClean="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2192216" y="5908431"/>
            <a:ext cx="4220307" cy="1015663"/>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VISIÓN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4" name="Rectángulo 3"/>
          <p:cNvSpPr/>
          <p:nvPr/>
        </p:nvSpPr>
        <p:spPr>
          <a:xfrm>
            <a:off x="2192216" y="6924094"/>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2218620" y="5677708"/>
            <a:ext cx="9726979" cy="781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ENTREVISTAS</a:t>
            </a:r>
            <a:endParaRPr lang="es-CO" sz="5400" b="1" i="1" dirty="0"/>
          </a:p>
        </p:txBody>
      </p:sp>
      <p:sp>
        <p:nvSpPr>
          <p:cNvPr id="5" name="Rectángulo 4"/>
          <p:cNvSpPr/>
          <p:nvPr/>
        </p:nvSpPr>
        <p:spPr>
          <a:xfrm>
            <a:off x="2731477" y="6584283"/>
            <a:ext cx="18405231" cy="4154984"/>
          </a:xfrm>
          <a:prstGeom prst="rect">
            <a:avLst/>
          </a:prstGeom>
        </p:spPr>
        <p:txBody>
          <a:bodyPr wrap="square">
            <a:spAutoFit/>
          </a:bodyPr>
          <a:lstStyle/>
          <a:p>
            <a:pPr algn="just"/>
            <a:r>
              <a:rPr lang="es-CO" sz="4400" dirty="0" smtClean="0"/>
              <a:t>Es buscar que es que requiere la empresa </a:t>
            </a:r>
            <a:r>
              <a:rPr lang="es-CO" sz="4400" dirty="0"/>
              <a:t>para adaptarse a las nuevas tecnologías </a:t>
            </a:r>
            <a:r>
              <a:rPr lang="es-CO" sz="4400" dirty="0" smtClean="0"/>
              <a:t>ya </a:t>
            </a:r>
            <a:r>
              <a:rPr lang="es-CO" sz="4400" dirty="0"/>
              <a:t>que es  un elemento básico y primordial para nuestro entorno, buscar cuales son las falencias que tiene la empresa y como se pueden solucionar  para que cada día puedan presentar un  mejor servicio a los  usuarios, para obtener </a:t>
            </a:r>
            <a:r>
              <a:rPr lang="es-CO" sz="4400" dirty="0" smtClean="0"/>
              <a:t>un mejor </a:t>
            </a:r>
            <a:r>
              <a:rPr lang="es-CO" sz="4400" dirty="0"/>
              <a:t>ambiente  laboral en su empresa y comunicación  entre líderes y asesores.</a:t>
            </a:r>
          </a:p>
        </p:txBody>
      </p:sp>
      <p:sp>
        <p:nvSpPr>
          <p:cNvPr id="6" name="CuadroTexto 5"/>
          <p:cNvSpPr txBox="1"/>
          <p:nvPr/>
        </p:nvSpPr>
        <p:spPr>
          <a:xfrm>
            <a:off x="2731477" y="5604787"/>
            <a:ext cx="3411416" cy="646331"/>
          </a:xfrm>
          <a:prstGeom prst="rect">
            <a:avLst/>
          </a:prstGeom>
          <a:noFill/>
        </p:spPr>
        <p:txBody>
          <a:bodyPr wrap="square" rtlCol="0">
            <a:spAutoFit/>
          </a:bodyPr>
          <a:lstStyle/>
          <a:p>
            <a:r>
              <a:rPr lang="es-CO" sz="3600" b="1" dirty="0" smtClean="0"/>
              <a:t>OBJETIVO</a:t>
            </a:r>
            <a:endParaRPr lang="es-CO" b="1" dirty="0"/>
          </a:p>
        </p:txBody>
      </p:sp>
    </p:spTree>
    <p:extLst>
      <p:ext uri="{BB962C8B-B14F-4D97-AF65-F5344CB8AC3E}">
        <p14:creationId xmlns:p14="http://schemas.microsoft.com/office/powerpoint/2010/main" val="111197926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5363309" y="4185139"/>
            <a:ext cx="12555416" cy="1261884"/>
          </a:xfrm>
          <a:prstGeom prst="rect">
            <a:avLst/>
          </a:prstGeom>
          <a:ln>
            <a:solidFill>
              <a:srgbClr val="FF0000"/>
            </a:solid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smtClean="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smtClean="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smtClean="0">
                <a:latin typeface="Arial" panose="020B0604020202020204" pitchFamily="34" charset="0"/>
                <a:ea typeface="Trebuchet MS" panose="020B0603020202020204" pitchFamily="34" charset="0"/>
                <a:cs typeface="Arial" panose="020B0604020202020204" pitchFamily="34" charset="0"/>
              </a:rPr>
              <a:t>PROBLEMA</a:t>
            </a:r>
            <a:endParaRPr lang="es-CO" sz="4000" b="1" i="1" dirty="0" smtClean="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smtClean="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5" name="Rectángulo 4"/>
          <p:cNvSpPr/>
          <p:nvPr/>
        </p:nvSpPr>
        <p:spPr>
          <a:xfrm>
            <a:off x="4079632" y="2277626"/>
            <a:ext cx="18534183"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Rectángulo 5"/>
          <p:cNvSpPr/>
          <p:nvPr/>
        </p:nvSpPr>
        <p:spPr>
          <a:xfrm>
            <a:off x="1981200" y="5907986"/>
            <a:ext cx="10644554" cy="7478970"/>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Excel donde llevan un control de registro de ventas. Lleva un tiempo y un </a:t>
            </a:r>
            <a:r>
              <a:rPr lang="es-CO" sz="3600" dirty="0"/>
              <a:t>proceso</a:t>
            </a:r>
            <a:r>
              <a:rPr lang="es-CO" sz="4000" dirty="0"/>
              <a:t>, que pueden utilizar con otros usuario/cliente o también en su núcleo familiar, Ya que en la necesidad de nuestro cliente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2930554" y="6189784"/>
            <a:ext cx="9144000" cy="6435969"/>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Rectángulo 2"/>
          <p:cNvSpPr/>
          <p:nvPr/>
        </p:nvSpPr>
        <p:spPr>
          <a:xfrm>
            <a:off x="5521569" y="4360986"/>
            <a:ext cx="14032523" cy="769441"/>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r>
              <a:rPr lang="es-CO" sz="4400" dirty="0" smtClean="0"/>
              <a:t>Por </a:t>
            </a:r>
            <a:r>
              <a:rPr lang="es-CO" sz="4400" dirty="0"/>
              <a:t>qué se crea el software y cuáles son las </a:t>
            </a:r>
            <a:r>
              <a:rPr lang="es-CO" sz="4400" dirty="0" smtClean="0"/>
              <a:t>ventajas</a:t>
            </a:r>
            <a:endParaRPr lang="es-CO" sz="4400" dirty="0"/>
          </a:p>
        </p:txBody>
      </p:sp>
      <p:sp>
        <p:nvSpPr>
          <p:cNvPr id="4" name="Rectángulo 3"/>
          <p:cNvSpPr/>
          <p:nvPr/>
        </p:nvSpPr>
        <p:spPr>
          <a:xfrm>
            <a:off x="2473568" y="5767237"/>
            <a:ext cx="9378463" cy="6863417"/>
          </a:xfrm>
          <a:prstGeom prst="rect">
            <a:avLst/>
          </a:prstGeom>
        </p:spPr>
        <p:txBody>
          <a:bodyPr wrap="square">
            <a:spAutoFit/>
          </a:bodyPr>
          <a:lstStyle/>
          <a:p>
            <a:pPr algn="just"/>
            <a:r>
              <a:rPr lang="es-CO" sz="4400" dirty="0"/>
              <a:t>Está basado principalmente en brindar una solución y </a:t>
            </a:r>
            <a:r>
              <a:rPr lang="es-CO" sz="4400" dirty="0" smtClean="0"/>
              <a:t>satisfacer </a:t>
            </a:r>
            <a:r>
              <a:rPr lang="es-CO" sz="4400" dirty="0"/>
              <a:t>a la empresa en el manejo de una aplicación con un fácil acceso y eficiencia .</a:t>
            </a:r>
            <a:r>
              <a:rPr lang="es-CO" sz="4400" dirty="0" smtClean="0"/>
              <a:t>La </a:t>
            </a:r>
            <a:r>
              <a:rPr lang="es-CO" sz="4400" dirty="0"/>
              <a:t>ventaja de esto es que va a estar enfocado especialmente en el control y seguimientos de las ventas y comisiones hechas por cada asesor lo que ayudar a minimizar los tiempos con el cliente.</a:t>
            </a:r>
          </a:p>
        </p:txBody>
      </p:sp>
      <p:pic>
        <p:nvPicPr>
          <p:cNvPr id="5" name="Imagen 4"/>
          <p:cNvPicPr>
            <a:picLocks noChangeAspect="1"/>
          </p:cNvPicPr>
          <p:nvPr/>
        </p:nvPicPr>
        <p:blipFill rotWithShape="1">
          <a:blip r:embed="rId4"/>
          <a:srcRect l="43269"/>
          <a:stretch/>
        </p:blipFill>
        <p:spPr>
          <a:xfrm>
            <a:off x="12564301" y="5767237"/>
            <a:ext cx="9521976" cy="7867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4635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Rectángulo 3"/>
          <p:cNvSpPr/>
          <p:nvPr/>
        </p:nvSpPr>
        <p:spPr>
          <a:xfrm>
            <a:off x="3622432" y="4407733"/>
            <a:ext cx="17901138" cy="923330"/>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600" dirty="0" smtClean="0"/>
              <a:t>PLANTEAMIENTO DESDE </a:t>
            </a:r>
            <a:r>
              <a:rPr lang="es-CO" sz="3600" dirty="0"/>
              <a:t>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smtClean="0"/>
              <a:t> </a:t>
            </a:r>
            <a:endParaRPr lang="es-CO" dirty="0"/>
          </a:p>
        </p:txBody>
      </p:sp>
      <p:sp>
        <p:nvSpPr>
          <p:cNvPr id="6" name="CuadroTexto 5"/>
          <p:cNvSpPr txBox="1"/>
          <p:nvPr/>
        </p:nvSpPr>
        <p:spPr>
          <a:xfrm>
            <a:off x="2982662" y="5767052"/>
            <a:ext cx="18927769" cy="584775"/>
          </a:xfrm>
          <a:prstGeom prst="rect">
            <a:avLst/>
          </a:prstGeom>
          <a:noFill/>
        </p:spPr>
        <p:txBody>
          <a:bodyPr wrap="square" rtlCol="0">
            <a:spAutoFit/>
          </a:bodyPr>
          <a:lstStyle/>
          <a:p>
            <a:r>
              <a:rPr lang="es-CO" sz="3200" dirty="0" smtClean="0"/>
              <a:t>Brindaremos una aplicación que tenga acceso controlado  por los funcionarios de la misma entidad </a:t>
            </a:r>
            <a:endParaRPr lang="es-CO" sz="3200" dirty="0"/>
          </a:p>
        </p:txBody>
      </p:sp>
      <p:sp>
        <p:nvSpPr>
          <p:cNvPr id="7" name="CuadroTexto 6"/>
          <p:cNvSpPr txBox="1"/>
          <p:nvPr/>
        </p:nvSpPr>
        <p:spPr>
          <a:xfrm>
            <a:off x="2717722" y="6351827"/>
            <a:ext cx="5144925" cy="2308324"/>
          </a:xfrm>
          <a:prstGeom prst="rect">
            <a:avLst/>
          </a:prstGeom>
          <a:noFill/>
        </p:spPr>
        <p:txBody>
          <a:bodyPr wrap="square" rtlCol="0">
            <a:spAutoFit/>
          </a:bodyPr>
          <a:lstStyle/>
          <a:p>
            <a:r>
              <a:rPr lang="es-CO" sz="3600" dirty="0" smtClean="0"/>
              <a:t>1) Se podrá encontrar y verificar la información de la aplicación manejada </a:t>
            </a:r>
            <a:endParaRPr lang="es-CO" sz="3600" dirty="0"/>
          </a:p>
        </p:txBody>
      </p:sp>
      <p:sp>
        <p:nvSpPr>
          <p:cNvPr id="8" name="CuadroTexto 7"/>
          <p:cNvSpPr txBox="1"/>
          <p:nvPr/>
        </p:nvSpPr>
        <p:spPr>
          <a:xfrm>
            <a:off x="9239422" y="6624771"/>
            <a:ext cx="5985493" cy="1200329"/>
          </a:xfrm>
          <a:prstGeom prst="rect">
            <a:avLst/>
          </a:prstGeom>
          <a:noFill/>
        </p:spPr>
        <p:txBody>
          <a:bodyPr wrap="square" rtlCol="0">
            <a:spAutoFit/>
          </a:bodyPr>
          <a:lstStyle/>
          <a:p>
            <a:r>
              <a:rPr lang="es-CO" sz="3600" dirty="0" smtClean="0"/>
              <a:t>2) Tendrá  usuario y contraseña </a:t>
            </a:r>
            <a:endParaRPr lang="es-CO" sz="3600" dirty="0"/>
          </a:p>
        </p:txBody>
      </p:sp>
      <p:sp>
        <p:nvSpPr>
          <p:cNvPr id="9" name="CuadroTexto 8"/>
          <p:cNvSpPr txBox="1"/>
          <p:nvPr/>
        </p:nvSpPr>
        <p:spPr>
          <a:xfrm>
            <a:off x="14201579" y="6591034"/>
            <a:ext cx="8060478" cy="1754326"/>
          </a:xfrm>
          <a:prstGeom prst="rect">
            <a:avLst/>
          </a:prstGeom>
          <a:noFill/>
        </p:spPr>
        <p:txBody>
          <a:bodyPr wrap="square" rtlCol="0">
            <a:spAutoFit/>
          </a:bodyPr>
          <a:lstStyle/>
          <a:p>
            <a:r>
              <a:rPr lang="es-CO" sz="3600" dirty="0" smtClean="0"/>
              <a:t>3)  Se verificara que cada información subida a la aplicación sobre las ventas sean  reales y no haya fraude en ellas </a:t>
            </a:r>
            <a:endParaRPr lang="es-CO" sz="3600" dirty="0"/>
          </a:p>
        </p:txBody>
      </p:sp>
      <p:sp>
        <p:nvSpPr>
          <p:cNvPr id="10" name="CuadroTexto 9"/>
          <p:cNvSpPr txBox="1"/>
          <p:nvPr/>
        </p:nvSpPr>
        <p:spPr>
          <a:xfrm>
            <a:off x="2773392" y="9062798"/>
            <a:ext cx="5563462" cy="1754326"/>
          </a:xfrm>
          <a:prstGeom prst="rect">
            <a:avLst/>
          </a:prstGeom>
          <a:noFill/>
        </p:spPr>
        <p:txBody>
          <a:bodyPr wrap="square" rtlCol="0">
            <a:spAutoFit/>
          </a:bodyPr>
          <a:lstStyle/>
          <a:p>
            <a:pPr algn="just"/>
            <a:r>
              <a:rPr lang="es-CO" sz="3600" dirty="0" smtClean="0"/>
              <a:t>4) </a:t>
            </a:r>
            <a:r>
              <a:rPr lang="es-CO" sz="3600" dirty="0"/>
              <a:t>v</a:t>
            </a:r>
            <a:r>
              <a:rPr lang="es-CO" sz="3600" dirty="0" smtClean="0"/>
              <a:t>a generar el valor de la comisión de cada venta real</a:t>
            </a:r>
            <a:endParaRPr lang="es-CO" sz="3600" dirty="0"/>
          </a:p>
        </p:txBody>
      </p:sp>
      <p:sp>
        <p:nvSpPr>
          <p:cNvPr id="12" name="CuadroTexto 11"/>
          <p:cNvSpPr txBox="1"/>
          <p:nvPr/>
        </p:nvSpPr>
        <p:spPr>
          <a:xfrm>
            <a:off x="8887796" y="9098078"/>
            <a:ext cx="5313783" cy="1754326"/>
          </a:xfrm>
          <a:prstGeom prst="rect">
            <a:avLst/>
          </a:prstGeom>
          <a:noFill/>
        </p:spPr>
        <p:txBody>
          <a:bodyPr wrap="square" rtlCol="0">
            <a:spAutoFit/>
          </a:bodyPr>
          <a:lstStyle/>
          <a:p>
            <a:r>
              <a:rPr lang="es-CO" sz="3600" dirty="0" smtClean="0"/>
              <a:t>5) Se ara un descuento sobre cada fraude en la venta</a:t>
            </a:r>
            <a:endParaRPr lang="es-CO" sz="3600" dirty="0"/>
          </a:p>
        </p:txBody>
      </p:sp>
      <p:sp>
        <p:nvSpPr>
          <p:cNvPr id="14" name="CuadroTexto 13"/>
          <p:cNvSpPr txBox="1"/>
          <p:nvPr/>
        </p:nvSpPr>
        <p:spPr>
          <a:xfrm>
            <a:off x="14201579" y="9218685"/>
            <a:ext cx="7708852" cy="1200329"/>
          </a:xfrm>
          <a:prstGeom prst="rect">
            <a:avLst/>
          </a:prstGeom>
          <a:noFill/>
        </p:spPr>
        <p:txBody>
          <a:bodyPr wrap="square" rtlCol="0">
            <a:spAutoFit/>
          </a:bodyPr>
          <a:lstStyle/>
          <a:p>
            <a:r>
              <a:rPr lang="es-CO" sz="3600" dirty="0"/>
              <a:t>6</a:t>
            </a:r>
            <a:r>
              <a:rPr lang="es-CO" sz="3600" dirty="0" smtClean="0"/>
              <a:t>) Se podrá ver jornada laboral de los asesores </a:t>
            </a:r>
            <a:endParaRPr lang="es-CO" sz="3600" dirty="0"/>
          </a:p>
        </p:txBody>
      </p:sp>
      <p:sp>
        <p:nvSpPr>
          <p:cNvPr id="15" name="CuadroTexto 14"/>
          <p:cNvSpPr txBox="1"/>
          <p:nvPr/>
        </p:nvSpPr>
        <p:spPr>
          <a:xfrm>
            <a:off x="2717723" y="11371122"/>
            <a:ext cx="6170074" cy="1077218"/>
          </a:xfrm>
          <a:prstGeom prst="rect">
            <a:avLst/>
          </a:prstGeom>
          <a:noFill/>
        </p:spPr>
        <p:txBody>
          <a:bodyPr wrap="square" rtlCol="0">
            <a:spAutoFit/>
          </a:bodyPr>
          <a:lstStyle/>
          <a:p>
            <a:r>
              <a:rPr lang="es-CO" sz="3200" dirty="0" smtClean="0"/>
              <a:t>7) Se podrá obtener las balance de las  ventas </a:t>
            </a:r>
            <a:endParaRPr lang="es-CO" sz="3200" dirty="0"/>
          </a:p>
        </p:txBody>
      </p:sp>
      <p:sp>
        <p:nvSpPr>
          <p:cNvPr id="16" name="CuadroTexto 15"/>
          <p:cNvSpPr txBox="1"/>
          <p:nvPr/>
        </p:nvSpPr>
        <p:spPr>
          <a:xfrm>
            <a:off x="8800580" y="11605122"/>
            <a:ext cx="6663795" cy="646331"/>
          </a:xfrm>
          <a:prstGeom prst="rect">
            <a:avLst/>
          </a:prstGeom>
          <a:noFill/>
        </p:spPr>
        <p:txBody>
          <a:bodyPr wrap="square" rtlCol="0">
            <a:spAutoFit/>
          </a:bodyPr>
          <a:lstStyle/>
          <a:p>
            <a:r>
              <a:rPr lang="es-CO" sz="3600" dirty="0" smtClean="0"/>
              <a:t>8) Actualización de datos</a:t>
            </a:r>
            <a:endParaRPr lang="es-CO" sz="3600" dirty="0"/>
          </a:p>
        </p:txBody>
      </p:sp>
      <p:sp>
        <p:nvSpPr>
          <p:cNvPr id="17" name="CuadroTexto 16"/>
          <p:cNvSpPr txBox="1"/>
          <p:nvPr/>
        </p:nvSpPr>
        <p:spPr>
          <a:xfrm>
            <a:off x="14203441" y="11715346"/>
            <a:ext cx="8058616" cy="646331"/>
          </a:xfrm>
          <a:prstGeom prst="rect">
            <a:avLst/>
          </a:prstGeom>
          <a:noFill/>
        </p:spPr>
        <p:txBody>
          <a:bodyPr wrap="none" rtlCol="0">
            <a:spAutoFit/>
          </a:bodyPr>
          <a:lstStyle/>
          <a:p>
            <a:r>
              <a:rPr lang="es-CO" sz="3600" dirty="0" smtClean="0"/>
              <a:t>8)Se puede establecer ruta de trabajo </a:t>
            </a:r>
            <a:endParaRPr lang="es-CO" sz="3600" dirty="0"/>
          </a:p>
        </p:txBody>
      </p:sp>
    </p:spTree>
    <p:extLst>
      <p:ext uri="{BB962C8B-B14F-4D97-AF65-F5344CB8AC3E}">
        <p14:creationId xmlns:p14="http://schemas.microsoft.com/office/powerpoint/2010/main" val="25890055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7631722" y="4326299"/>
            <a:ext cx="7109639" cy="923330"/>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5400" dirty="0" smtClean="0"/>
              <a:t>OBJETIVO GENERAL</a:t>
            </a:r>
            <a:endParaRPr lang="es-CO" sz="5400" dirty="0"/>
          </a:p>
        </p:txBody>
      </p:sp>
      <p:sp>
        <p:nvSpPr>
          <p:cNvPr id="4" name="Rectángulo 3"/>
          <p:cNvSpPr/>
          <p:nvPr/>
        </p:nvSpPr>
        <p:spPr>
          <a:xfrm>
            <a:off x="2429811" y="5964295"/>
            <a:ext cx="10403823" cy="5262979"/>
          </a:xfrm>
          <a:prstGeom prst="rect">
            <a:avLst/>
          </a:prstGeom>
        </p:spPr>
        <p:txBody>
          <a:bodyPr wrap="square">
            <a:spAutoFit/>
          </a:bodyPr>
          <a:lstStyle/>
          <a:p>
            <a:pPr algn="just"/>
            <a:r>
              <a:rPr lang="es-CO" sz="4800" dirty="0" smtClean="0"/>
              <a:t>Generar </a:t>
            </a:r>
            <a:r>
              <a:rPr lang="es-CO" sz="4800" dirty="0"/>
              <a:t>una agilidad, un rendimiento, eficacia, soporte y estabilidad brindando </a:t>
            </a:r>
            <a:r>
              <a:rPr lang="es-CO" sz="4800" dirty="0" smtClean="0"/>
              <a:t>una facilidad </a:t>
            </a:r>
            <a:r>
              <a:rPr lang="es-CO" sz="4800" dirty="0"/>
              <a:t>de manejo de la aplicación teniendo como soporte en su acceso todo tipo </a:t>
            </a:r>
            <a:r>
              <a:rPr lang="es-CO" sz="4800" dirty="0" smtClean="0"/>
              <a:t>de información </a:t>
            </a:r>
            <a:r>
              <a:rPr lang="es-CO" sz="4800" dirty="0"/>
              <a:t>dando una tecnificación</a:t>
            </a:r>
            <a:r>
              <a:rPr lang="es-CO" sz="2400" dirty="0"/>
              <a:t>.</a:t>
            </a:r>
          </a:p>
        </p:txBody>
      </p:sp>
      <p:pic>
        <p:nvPicPr>
          <p:cNvPr id="5" name="Imagen 4"/>
          <p:cNvPicPr>
            <a:picLocks noChangeAspect="1"/>
          </p:cNvPicPr>
          <p:nvPr/>
        </p:nvPicPr>
        <p:blipFill>
          <a:blip r:embed="rId4"/>
          <a:stretch>
            <a:fillRect/>
          </a:stretch>
        </p:blipFill>
        <p:spPr>
          <a:xfrm>
            <a:off x="13165017" y="5720455"/>
            <a:ext cx="9108830" cy="6681886"/>
          </a:xfrm>
          <a:prstGeom prst="rect">
            <a:avLst/>
          </a:prstGeom>
        </p:spPr>
      </p:pic>
    </p:spTree>
    <p:extLst>
      <p:ext uri="{BB962C8B-B14F-4D97-AF65-F5344CB8AC3E}">
        <p14:creationId xmlns:p14="http://schemas.microsoft.com/office/powerpoint/2010/main" val="972958197"/>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421</TotalTime>
  <Words>748</Words>
  <Application>Microsoft Office PowerPoint</Application>
  <PresentationFormat>Personalizado</PresentationFormat>
  <Paragraphs>75</Paragraphs>
  <Slides>38</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Lucida Sans Unicode</vt:lpstr>
      <vt:lpstr>Wide Latin</vt:lpstr>
      <vt:lpstr>Helvetica Neue</vt:lpstr>
      <vt:lpstr>Helvetica Neue Light</vt:lpstr>
      <vt:lpstr>Arial</vt:lpstr>
      <vt:lpstr>Symbol</vt:lpstr>
      <vt:lpstr>Trebuchet MS</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tata</cp:lastModifiedBy>
  <cp:revision>46</cp:revision>
  <dcterms:modified xsi:type="dcterms:W3CDTF">2022-04-04T02:30:45Z</dcterms:modified>
</cp:coreProperties>
</file>